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5" r:id="rId8"/>
    <p:sldId id="262" r:id="rId9"/>
    <p:sldId id="266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5100"/>
  </p:normalViewPr>
  <p:slideViewPr>
    <p:cSldViewPr snapToGrid="0" snapToObjects="1">
      <p:cViewPr varScale="1">
        <p:scale>
          <a:sx n="76" d="100"/>
          <a:sy n="76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svg>
</file>

<file path=ppt/media/image16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8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7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8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8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5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990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74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17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96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11/6/21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83005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1" r:id="rId3"/>
    <p:sldLayoutId id="2147483678" r:id="rId4"/>
    <p:sldLayoutId id="2147483677" r:id="rId5"/>
    <p:sldLayoutId id="2147483663" r:id="rId6"/>
    <p:sldLayoutId id="2147483664" r:id="rId7"/>
    <p:sldLayoutId id="2147483665" r:id="rId8"/>
    <p:sldLayoutId id="2147483666" r:id="rId9"/>
    <p:sldLayoutId id="2147483676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37000">
                <a:schemeClr val="bg2">
                  <a:alpha val="4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F9CAB-04F3-E24C-A643-A6743D45B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4500561" cy="4259814"/>
          </a:xfrm>
        </p:spPr>
        <p:txBody>
          <a:bodyPr>
            <a:normAutofit/>
          </a:bodyPr>
          <a:lstStyle/>
          <a:p>
            <a:r>
              <a:rPr lang="en-US" sz="6800"/>
              <a:t>The Ionosphere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8EC39-3BE1-3247-A28E-9FA4412F2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988476"/>
            <a:ext cx="4500561" cy="1320249"/>
          </a:xfrm>
        </p:spPr>
        <p:txBody>
          <a:bodyPr>
            <a:normAutofit/>
          </a:bodyPr>
          <a:lstStyle/>
          <a:p>
            <a:r>
              <a:rPr lang="en-US" dirty="0"/>
              <a:t>Exploring the decay of the Ionosphere and 𝞪 and 𝞫 recombination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C16EB93-E299-481D-A004-769603D3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37600" y="3600"/>
            <a:ext cx="6854400" cy="6854400"/>
            <a:chOff x="0" y="3600"/>
            <a:chExt cx="6854400" cy="68544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CD13B55-E709-4E18-924B-655433A92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36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3B2E1D-0135-45FF-990A-436697D2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199202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2BD9E0F-507C-49AD-B619-B42B4D342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Satellite view of Earth">
            <a:extLst>
              <a:ext uri="{FF2B5EF4-FFF2-40B4-BE49-F238E27FC236}">
                <a16:creationId xmlns:a16="http://schemas.microsoft.com/office/drawing/2014/main" id="{E8343D8B-893B-4B88-B04C-D40DA0AD7A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64" r="13836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E537A6-21A9-A545-B7FE-472D66943DBF}"/>
              </a:ext>
            </a:extLst>
          </p:cNvPr>
          <p:cNvSpPr txBox="1"/>
          <p:nvPr/>
        </p:nvSpPr>
        <p:spPr>
          <a:xfrm>
            <a:off x="566058" y="6029364"/>
            <a:ext cx="8825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Kasia Wisniewski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5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D98E61A-E482-4DCD-B615-A18B8685C2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C17380-81BC-4449-9B1B-C60AD3724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t">
            <a:normAutofit/>
          </a:bodyPr>
          <a:lstStyle/>
          <a:p>
            <a:r>
              <a:rPr lang="en-US" sz="4700"/>
              <a:t>Effects on Radio Wave Propagation 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9A7A4FF-8E73-4F45-B466-8426F9908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4224" y="121060"/>
            <a:ext cx="3731390" cy="3061853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35D7FB5-7F96-7F42-BF23-078C90330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32" y="3318555"/>
            <a:ext cx="6049715" cy="25711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15C0C-801F-AC45-9A1D-953C0D925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0"/>
            <a:ext cx="4537073" cy="3789819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115000"/>
              </a:lnSpc>
            </a:pPr>
            <a:r>
              <a:rPr lang="en-US" sz="1700" dirty="0"/>
              <a:t>Radio Wave Propagation works by reflecting off other objects and are affected by the medium they travel through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Waves can bounce off free electrons and ions in the ionosphere 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Since the Ionosphere acts like a mirror, it can reflect signals over the “bulge” of the surface [3]</a:t>
            </a:r>
          </a:p>
          <a:p>
            <a:pPr>
              <a:lnSpc>
                <a:spcPct val="115000"/>
              </a:lnSpc>
            </a:pPr>
            <a:r>
              <a:rPr lang="en-US" sz="1700" dirty="0"/>
              <a:t>However, lower layers of the Ionosphere can absorb signal (effects lower frequency waves) for high frequency waves can lost in space [3]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2EDFD2-D6BC-7A48-834A-F5D2424F7056}"/>
              </a:ext>
            </a:extLst>
          </p:cNvPr>
          <p:cNvSpPr txBox="1"/>
          <p:nvPr/>
        </p:nvSpPr>
        <p:spPr>
          <a:xfrm>
            <a:off x="323998" y="271886"/>
            <a:ext cx="1959182" cy="2890393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CA" sz="1400" i="1" dirty="0">
                <a:solidFill>
                  <a:srgbClr val="FFFFFF"/>
                </a:solidFill>
              </a:rPr>
              <a:t>Ionosphere  </a:t>
            </a:r>
            <a:r>
              <a:rPr lang="en-CA" sz="1400" i="1" dirty="0" err="1">
                <a:solidFill>
                  <a:srgbClr val="FFFFFF"/>
                </a:solidFill>
              </a:rPr>
              <a:t>radiowave</a:t>
            </a:r>
            <a:r>
              <a:rPr lang="en-CA" sz="1400" i="1" dirty="0">
                <a:solidFill>
                  <a:srgbClr val="FFFFFF"/>
                </a:solidFill>
              </a:rPr>
              <a:t> propagation</a:t>
            </a:r>
            <a:r>
              <a:rPr lang="en-CA" sz="1400" dirty="0">
                <a:solidFill>
                  <a:srgbClr val="FFFFFF"/>
                </a:solidFill>
              </a:rPr>
              <a:t>. Electronics Notes. (n.d.). Retrieved November 9, 2021, from https://</a:t>
            </a:r>
            <a:r>
              <a:rPr lang="en-CA" sz="1400" dirty="0" err="1">
                <a:solidFill>
                  <a:srgbClr val="FFFFFF"/>
                </a:solidFill>
              </a:rPr>
              <a:t>www.electronics-notes.com</a:t>
            </a:r>
            <a:r>
              <a:rPr lang="en-CA" sz="1400" dirty="0">
                <a:solidFill>
                  <a:srgbClr val="FFFFFF"/>
                </a:solidFill>
              </a:rPr>
              <a:t>/articles/antennas-propagation/ionospheric/</a:t>
            </a:r>
            <a:r>
              <a:rPr lang="en-CA" sz="1400" dirty="0" err="1">
                <a:solidFill>
                  <a:srgbClr val="FFFFFF"/>
                </a:solidFill>
              </a:rPr>
              <a:t>ionosphere.php</a:t>
            </a:r>
            <a:r>
              <a:rPr lang="en-CA" sz="1400" dirty="0">
                <a:solidFill>
                  <a:srgbClr val="FFFFFF"/>
                </a:solidFill>
              </a:rPr>
              <a:t>. </a:t>
            </a:r>
            <a:endParaRPr lang="en-CA" sz="1400" dirty="0">
              <a:solidFill>
                <a:srgbClr val="FFFFFF"/>
              </a:solidFill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A8ABF6-0D27-FD42-9991-3CC744B14579}"/>
              </a:ext>
            </a:extLst>
          </p:cNvPr>
          <p:cNvSpPr txBox="1"/>
          <p:nvPr/>
        </p:nvSpPr>
        <p:spPr>
          <a:xfrm>
            <a:off x="540432" y="6045958"/>
            <a:ext cx="60497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 err="1"/>
              <a:t>Hunsucker</a:t>
            </a:r>
            <a:r>
              <a:rPr lang="en-CA" sz="1400" dirty="0"/>
              <a:t>, R. D., &amp; Hargreaves, J. K. (2003). The high-latitude ionosphere and its effects on radio propagation (</a:t>
            </a:r>
            <a:r>
              <a:rPr lang="en-CA" sz="1400" dirty="0" err="1"/>
              <a:t>pg</a:t>
            </a:r>
            <a:r>
              <a:rPr lang="en-CA" sz="1400" dirty="0"/>
              <a:t> 2) . Cambridge: Cambridge University Press.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68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07D7-C589-A349-B0FD-2BCF63AB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06CB8-070B-A54E-84D1-13B3D0092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910687"/>
            <a:ext cx="11101136" cy="43980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[1]</a:t>
            </a:r>
            <a:r>
              <a:rPr lang="en-CA" dirty="0"/>
              <a:t> </a:t>
            </a:r>
            <a:r>
              <a:rPr lang="en-CA" dirty="0" err="1"/>
              <a:t>Gombosi</a:t>
            </a:r>
            <a:r>
              <a:rPr lang="en-CA" dirty="0"/>
              <a:t>, T. (1998). </a:t>
            </a:r>
            <a:r>
              <a:rPr lang="en-CA" i="1" dirty="0"/>
              <a:t>Physics of the Space Environment</a:t>
            </a:r>
            <a:r>
              <a:rPr lang="en-CA" dirty="0"/>
              <a:t> (Cambridge Atmospheric and Space Science Series). Cambridge: Cambridge University Press. doi:10.1017/CBO9780511529474</a:t>
            </a:r>
          </a:p>
          <a:p>
            <a:r>
              <a:rPr lang="en-CA" dirty="0"/>
              <a:t>[2] Hargreaves, J. (1992). </a:t>
            </a:r>
            <a:r>
              <a:rPr lang="en-CA" i="1" dirty="0"/>
              <a:t>The Solar-Terrestrial Environment: An Introduction to </a:t>
            </a:r>
            <a:r>
              <a:rPr lang="en-CA" i="1" dirty="0" err="1"/>
              <a:t>Geospace</a:t>
            </a:r>
            <a:r>
              <a:rPr lang="en-CA" i="1" dirty="0"/>
              <a:t> - the Science of the Terrestrial Upper Atmosphere, Ionosphere, and Magnetosphere</a:t>
            </a:r>
            <a:r>
              <a:rPr lang="en-CA" dirty="0"/>
              <a:t> (Cambridge Atmospheric and Space Science Series). Cambridge: Cambridge University Press. doi:10.1017/CBO9780511628924</a:t>
            </a:r>
          </a:p>
          <a:p>
            <a:r>
              <a:rPr lang="en-CA" dirty="0"/>
              <a:t>[3] </a:t>
            </a:r>
            <a:r>
              <a:rPr lang="en-CA" dirty="0" err="1"/>
              <a:t>Hunsucker</a:t>
            </a:r>
            <a:r>
              <a:rPr lang="en-CA" dirty="0"/>
              <a:t>, R. D., &amp; Hargreaves, J. K. (2003). The high-latitude ionosphere and its effects on radio propagation . Cambridge: Cambridge University Press.</a:t>
            </a:r>
          </a:p>
          <a:p>
            <a:r>
              <a:rPr lang="en-CA" dirty="0"/>
              <a:t>[4] Budden, K. G. (1985). The Propagation of Radio Waves: The Theory of Radio Waves of Low Power in the Ionosphere and Magnetosphere. Cambridge University Press. https://</a:t>
            </a:r>
            <a:r>
              <a:rPr lang="en-CA" dirty="0" err="1"/>
              <a:t>doi.org</a:t>
            </a:r>
            <a:r>
              <a:rPr lang="en-CA" dirty="0"/>
              <a:t>/10.1017/CBO9780511564321</a:t>
            </a:r>
          </a:p>
          <a:p>
            <a:r>
              <a:rPr lang="en-CA" dirty="0"/>
              <a:t>[5] Hines, C. O. ed., &amp; Barrington, R. E. (1965). </a:t>
            </a:r>
            <a:r>
              <a:rPr lang="en-CA" i="1" dirty="0"/>
              <a:t>Physics of the earth’s upper atmosphere. Editors:  C.  O. Hines [and others]</a:t>
            </a:r>
            <a:r>
              <a:rPr lang="en-CA" dirty="0"/>
              <a:t>. Englewood Cliffs, N.J: Prentice-Hall [1965].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4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53E39E6-2A74-404E-B4BC-EEC89C01B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F1F44C-F3F7-714B-960B-8B8502B8D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b">
            <a:normAutofit/>
          </a:bodyPr>
          <a:lstStyle/>
          <a:p>
            <a:r>
              <a:rPr lang="en-US" dirty="0"/>
              <a:t>What is the Ionosphere?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253D93-3319-4E06-B75F-009AE70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CF4EF1-56C9-4440-83F5-6486D623A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149" y="436184"/>
            <a:ext cx="5353200" cy="52908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A7A77-3A23-6F48-BB22-731F7CD0A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0"/>
            <a:ext cx="4537073" cy="3789819"/>
          </a:xfrm>
        </p:spPr>
        <p:txBody>
          <a:bodyPr anchor="t">
            <a:normAutofit/>
          </a:bodyPr>
          <a:lstStyle/>
          <a:p>
            <a:r>
              <a:rPr lang="en-US" dirty="0"/>
              <a:t>The upper region of the atmosphere from approx. 60km to 500km [1]</a:t>
            </a:r>
          </a:p>
          <a:p>
            <a:r>
              <a:rPr lang="en-US" dirty="0"/>
              <a:t>Does include portions of the mesosphere, and thermosphere </a:t>
            </a:r>
          </a:p>
          <a:p>
            <a:r>
              <a:rPr lang="en-US" dirty="0"/>
              <a:t>Also, the ionized (charged) part of the atmosphere with mostly electrons and positively charged ions (some negative lower in the layer) [2]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04F047-B205-BC4E-9164-4244BF342C20}"/>
              </a:ext>
            </a:extLst>
          </p:cNvPr>
          <p:cNvSpPr txBox="1"/>
          <p:nvPr/>
        </p:nvSpPr>
        <p:spPr>
          <a:xfrm>
            <a:off x="48353" y="6213721"/>
            <a:ext cx="6396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</a:rPr>
              <a:t>By </a:t>
            </a:r>
            <a:r>
              <a:rPr lang="en-US" sz="1400" dirty="0" err="1">
                <a:solidFill>
                  <a:schemeClr val="bg1"/>
                </a:solidFill>
              </a:rPr>
              <a:t>Bhamer</a:t>
            </a:r>
            <a:r>
              <a:rPr lang="en-US" sz="1400" dirty="0">
                <a:solidFill>
                  <a:schemeClr val="bg1"/>
                </a:solidFill>
              </a:rPr>
              <a:t>, updated to SVG by </a:t>
            </a:r>
            <a:r>
              <a:rPr lang="en-US" sz="1400" dirty="0" err="1">
                <a:solidFill>
                  <a:schemeClr val="bg1"/>
                </a:solidFill>
              </a:rPr>
              <a:t>tiZom</a:t>
            </a:r>
            <a:r>
              <a:rPr lang="en-US" sz="1400" dirty="0">
                <a:solidFill>
                  <a:schemeClr val="bg1"/>
                </a:solidFill>
              </a:rPr>
              <a:t> - English Wikipedia, Public Domain, https://</a:t>
            </a:r>
            <a:r>
              <a:rPr lang="en-US" sz="1400" dirty="0" err="1">
                <a:solidFill>
                  <a:schemeClr val="bg1"/>
                </a:solidFill>
              </a:rPr>
              <a:t>commons.wikimedia.org</a:t>
            </a:r>
            <a:r>
              <a:rPr lang="en-US" sz="1400" dirty="0">
                <a:solidFill>
                  <a:schemeClr val="bg1"/>
                </a:solidFill>
              </a:rPr>
              <a:t>/w/</a:t>
            </a:r>
            <a:r>
              <a:rPr lang="en-US" sz="1400" dirty="0" err="1">
                <a:solidFill>
                  <a:schemeClr val="bg1"/>
                </a:solidFill>
              </a:rPr>
              <a:t>index.php?curid</a:t>
            </a:r>
            <a:r>
              <a:rPr lang="en-US" sz="1400" dirty="0">
                <a:solidFill>
                  <a:schemeClr val="bg1"/>
                </a:solidFill>
              </a:rPr>
              <a:t>=2178742</a:t>
            </a:r>
          </a:p>
        </p:txBody>
      </p:sp>
    </p:spTree>
    <p:extLst>
      <p:ext uri="{BB962C8B-B14F-4D97-AF65-F5344CB8AC3E}">
        <p14:creationId xmlns:p14="http://schemas.microsoft.com/office/powerpoint/2010/main" val="2674999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87A62DB-71D7-497D-BE1C-933ECB515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25125" y="3600"/>
            <a:ext cx="7266875" cy="6854400"/>
            <a:chOff x="4925125" y="3600"/>
            <a:chExt cx="7266875" cy="68544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DAC2767-A7E3-4697-90F6-443A58314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B23E396-A746-411A-8709-32ABC4DDE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135C986-CB82-4211-A910-D232B9BCA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37F2C8F-CC11-4A18-AA7E-AE8C022CD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000" y="1"/>
            <a:ext cx="6858000" cy="6857999"/>
          </a:xfrm>
          <a:custGeom>
            <a:avLst/>
            <a:gdLst>
              <a:gd name="connsiteX0" fmla="*/ 3428961 w 6858000"/>
              <a:gd name="connsiteY0" fmla="*/ 0 h 6857999"/>
              <a:gd name="connsiteX1" fmla="*/ 3429042 w 6858000"/>
              <a:gd name="connsiteY1" fmla="*/ 0 h 6857999"/>
              <a:gd name="connsiteX2" fmla="*/ 3605457 w 6858000"/>
              <a:gd name="connsiteY2" fmla="*/ 4461 h 6857999"/>
              <a:gd name="connsiteX3" fmla="*/ 6858000 w 6858000"/>
              <a:gd name="connsiteY3" fmla="*/ 3429000 h 6857999"/>
              <a:gd name="connsiteX4" fmla="*/ 3429001 w 6858000"/>
              <a:gd name="connsiteY4" fmla="*/ 6857999 h 6857999"/>
              <a:gd name="connsiteX5" fmla="*/ 0 w 6858000"/>
              <a:gd name="connsiteY5" fmla="*/ 3429000 h 6857999"/>
              <a:gd name="connsiteX6" fmla="*/ 3252545 w 6858000"/>
              <a:gd name="connsiteY6" fmla="*/ 44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6857999">
                <a:moveTo>
                  <a:pt x="3428961" y="0"/>
                </a:moveTo>
                <a:lnTo>
                  <a:pt x="3429042" y="0"/>
                </a:lnTo>
                <a:lnTo>
                  <a:pt x="3605457" y="4461"/>
                </a:lnTo>
                <a:cubicBezTo>
                  <a:pt x="5417236" y="96300"/>
                  <a:pt x="6858000" y="1594396"/>
                  <a:pt x="6858000" y="3429000"/>
                </a:cubicBezTo>
                <a:cubicBezTo>
                  <a:pt x="6858000" y="5322784"/>
                  <a:pt x="5322784" y="6857999"/>
                  <a:pt x="3429001" y="6857999"/>
                </a:cubicBezTo>
                <a:cubicBezTo>
                  <a:pt x="1535216" y="6857999"/>
                  <a:pt x="0" y="5322784"/>
                  <a:pt x="0" y="3429000"/>
                </a:cubicBezTo>
                <a:cubicBezTo>
                  <a:pt x="0" y="1594396"/>
                  <a:pt x="1440765" y="96300"/>
                  <a:pt x="3252545" y="4461"/>
                </a:cubicBezTo>
                <a:close/>
              </a:path>
            </a:pathLst>
          </a:custGeom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8BCA6-AAE7-FC40-AB63-BFB7585D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2181946"/>
          </a:xfrm>
        </p:spPr>
        <p:txBody>
          <a:bodyPr anchor="t">
            <a:normAutofit/>
          </a:bodyPr>
          <a:lstStyle/>
          <a:p>
            <a:r>
              <a:rPr lang="en-US" dirty="0"/>
              <a:t>Layers of the Ionosphere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CAC41-8CCF-1244-A5B6-FDA88B2EC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353733"/>
            <a:ext cx="4500562" cy="3954992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Within the Ionosphere are different layers </a:t>
            </a:r>
          </a:p>
          <a:p>
            <a:r>
              <a:rPr lang="en-US" dirty="0"/>
              <a:t>Layers are defined at the inflection points as we look at the electron density profile [1]</a:t>
            </a:r>
          </a:p>
          <a:p>
            <a:r>
              <a:rPr lang="en-US" dirty="0"/>
              <a:t>Dashed = sunspot min.</a:t>
            </a:r>
          </a:p>
          <a:p>
            <a:r>
              <a:rPr lang="en-US" dirty="0"/>
              <a:t>Solid = sunspot max.</a:t>
            </a:r>
          </a:p>
          <a:p>
            <a:r>
              <a:rPr lang="en-US" dirty="0"/>
              <a:t>As we can see, there are two profiles to describe the density for both day and night… but why?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6F84DF2-7475-3143-94F4-084E9E16A64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058" y="390558"/>
            <a:ext cx="5090067" cy="4135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765F5D-0A8C-D945-9D89-351F66503807}"/>
              </a:ext>
            </a:extLst>
          </p:cNvPr>
          <p:cNvSpPr txBox="1"/>
          <p:nvPr/>
        </p:nvSpPr>
        <p:spPr>
          <a:xfrm>
            <a:off x="6718194" y="4761361"/>
            <a:ext cx="52677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Hargreaves, J. (1992). </a:t>
            </a:r>
            <a:r>
              <a:rPr lang="en-CA" sz="1400" i="1" dirty="0"/>
              <a:t>The Solar-Terrestrial Environment: An Introduction to </a:t>
            </a:r>
            <a:r>
              <a:rPr lang="en-CA" sz="1400" i="1" dirty="0" err="1"/>
              <a:t>Geospace</a:t>
            </a:r>
            <a:r>
              <a:rPr lang="en-CA" sz="1400" i="1" dirty="0"/>
              <a:t> - the Science of the Terrestrial Upper Atmosphere, Ionosphere, and Magnetosphere</a:t>
            </a:r>
            <a:r>
              <a:rPr lang="en-CA" sz="1400" dirty="0"/>
              <a:t> (Cambridge Atmospheric and Space Science Series). Cambridge: Cambridge University Press. doi:10.1017/CBO9780511628924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4962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D8080-B13A-BC42-AADD-18515AD19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and F Regions of Ionosphere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A4A93-ED18-924D-A14E-1C259E764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528887"/>
            <a:ext cx="5301242" cy="3779837"/>
          </a:xfrm>
        </p:spPr>
        <p:txBody>
          <a:bodyPr/>
          <a:lstStyle/>
          <a:p>
            <a:r>
              <a:rPr lang="en-US" dirty="0"/>
              <a:t>The differences between the day and night electron densities are quite large</a:t>
            </a:r>
          </a:p>
          <a:p>
            <a:r>
              <a:rPr lang="en-US" dirty="0"/>
              <a:t>Ionosphere is formed by ionization of gasses</a:t>
            </a:r>
          </a:p>
          <a:p>
            <a:r>
              <a:rPr lang="en-US" dirty="0"/>
              <a:t>The energy comes from solar radiation by EUV  (extreme ultra-violet) and X-ray</a:t>
            </a:r>
          </a:p>
          <a:p>
            <a:r>
              <a:rPr lang="en-US" dirty="0"/>
              <a:t>During the day, recombination is at its peak</a:t>
            </a:r>
          </a:p>
          <a:p>
            <a:r>
              <a:rPr lang="en-US" dirty="0"/>
              <a:t>During the night, it decreases [3]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056D461-00FC-1A4C-9BE7-4238AE65A1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598401"/>
              </p:ext>
            </p:extLst>
          </p:nvPr>
        </p:nvGraphicFramePr>
        <p:xfrm>
          <a:off x="5841242" y="2419795"/>
          <a:ext cx="6096000" cy="2466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5045045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56904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8017683"/>
                    </a:ext>
                  </a:extLst>
                </a:gridCol>
              </a:tblGrid>
              <a:tr h="73871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 Time (m</a:t>
                      </a:r>
                      <a:r>
                        <a:rPr lang="en-US" baseline="30000" dirty="0"/>
                        <a:t>-3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Nighttime (cm</a:t>
                      </a:r>
                      <a:r>
                        <a:rPr lang="en-US" baseline="30000" dirty="0"/>
                        <a:t>-3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709547"/>
                  </a:ext>
                </a:extLst>
              </a:tr>
              <a:tr h="431847">
                <a:tc>
                  <a:txBody>
                    <a:bodyPr/>
                    <a:lstStyle/>
                    <a:p>
                      <a:r>
                        <a:rPr lang="en-US" dirty="0"/>
                        <a:t>D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8</a:t>
                      </a:r>
                      <a:r>
                        <a:rPr lang="en-US" baseline="0" dirty="0"/>
                        <a:t>-10</a:t>
                      </a:r>
                      <a:r>
                        <a:rPr lang="en-US" baseline="30000" dirty="0"/>
                        <a:t>10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-10</a:t>
                      </a:r>
                      <a:r>
                        <a:rPr lang="en-US" baseline="30000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131874"/>
                  </a:ext>
                </a:extLst>
              </a:tr>
              <a:tr h="431847">
                <a:tc>
                  <a:txBody>
                    <a:bodyPr/>
                    <a:lstStyle/>
                    <a:p>
                      <a:r>
                        <a:rPr lang="en-US" dirty="0"/>
                        <a:t>E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586653"/>
                  </a:ext>
                </a:extLst>
              </a:tr>
              <a:tr h="431847">
                <a:tc>
                  <a:txBody>
                    <a:bodyPr/>
                    <a:lstStyle/>
                    <a:p>
                      <a:r>
                        <a:rPr lang="en-US" dirty="0"/>
                        <a:t>F1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~10</a:t>
                      </a:r>
                      <a:r>
                        <a:rPr lang="en-US" baseline="30000" dirty="0"/>
                        <a:t>11</a:t>
                      </a:r>
                      <a:r>
                        <a:rPr lang="en-US" baseline="0" dirty="0"/>
                        <a:t>-10</a:t>
                      </a:r>
                      <a:r>
                        <a:rPr lang="en-US" baseline="30000" dirty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5</a:t>
                      </a:r>
                      <a:r>
                        <a:rPr lang="en-US" baseline="0" dirty="0"/>
                        <a:t>-10</a:t>
                      </a:r>
                      <a:r>
                        <a:rPr lang="en-US" baseline="30000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134944"/>
                  </a:ext>
                </a:extLst>
              </a:tr>
              <a:tr h="431847">
                <a:tc>
                  <a:txBody>
                    <a:bodyPr/>
                    <a:lstStyle/>
                    <a:p>
                      <a:r>
                        <a:rPr lang="en-US" dirty="0"/>
                        <a:t>F2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r>
                        <a:rPr lang="en-US" baseline="30000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30368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501A8B6-169F-1941-8552-F807A4D92B35}"/>
              </a:ext>
            </a:extLst>
          </p:cNvPr>
          <p:cNvSpPr txBox="1"/>
          <p:nvPr/>
        </p:nvSpPr>
        <p:spPr>
          <a:xfrm>
            <a:off x="5841242" y="5043313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Densities Taken from [3]</a:t>
            </a:r>
          </a:p>
        </p:txBody>
      </p:sp>
    </p:spTree>
    <p:extLst>
      <p:ext uri="{BB962C8B-B14F-4D97-AF65-F5344CB8AC3E}">
        <p14:creationId xmlns:p14="http://schemas.microsoft.com/office/powerpoint/2010/main" val="313245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492574-15C8-644B-9905-75BDDBC8A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20" y="833015"/>
            <a:ext cx="519396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Dissociative Recombination 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B35E31-EEC1-4742-ADCF-338D922B71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04062" y="540347"/>
                <a:ext cx="4537075" cy="57600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dirty="0"/>
                  <a:t>A dissociative recombination rection is given by[3]: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:r>
                  <a:rPr lang="en-US"/>
                  <a:t>These are the primary reactions in the E Region, example of main ones are[3]: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CA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𝑂</m:t>
                      </m:r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CA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𝑁𝑂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𝑂</m:t>
                      </m:r>
                    </m:oMath>
                  </m:oMathPara>
                </a14:m>
                <a:endParaRPr lang="en-US"/>
              </a:p>
              <a:p>
                <a:pPr marL="0" indent="0">
                  <a:buNone/>
                </a:pPr>
                <a:endParaRPr lang="en-US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9B35E31-EEC1-4742-ADCF-338D922B71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04062" y="540347"/>
                <a:ext cx="4537075" cy="5760000"/>
              </a:xfrm>
              <a:blipFill>
                <a:blip r:embed="rId2"/>
                <a:stretch>
                  <a:fillRect l="-1117" r="-11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5091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5F60045-2319-8D40-9311-AC278C070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20" y="833015"/>
            <a:ext cx="519396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Charge-Exchange Reaction 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29B043-BEBB-9D4A-A810-0924B5F26F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04062" y="540347"/>
                <a:ext cx="4537075" cy="57600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dirty="0"/>
                  <a:t>A charge-exchange rection is given by[3]: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These are the primary reactions in the F1 Region, example of main ones are[3]: </a:t>
                </a:r>
                <a:endParaRPr lang="en-CA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𝑂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0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𝑁𝑂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29B043-BEBB-9D4A-A810-0924B5F26F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04062" y="540347"/>
                <a:ext cx="4537075" cy="5760000"/>
              </a:xfrm>
              <a:blipFill>
                <a:blip r:embed="rId2"/>
                <a:stretch>
                  <a:fillRect l="-11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9321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9043-0F41-8C40-AD99-92C4B5CE0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of Electron Loss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B0AC63-4B65-2045-88E4-3DBE943CA64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If we assume electrons recombine directly with positive ions  (</a:t>
                </a:r>
                <a:r>
                  <a:rPr lang="en-US" dirty="0" err="1"/>
                  <a:t>ie</a:t>
                </a:r>
                <a:r>
                  <a:rPr lang="en-US" dirty="0"/>
                  <a:t>. No negative ions present)</a:t>
                </a:r>
              </a:p>
              <a:p>
                <a:r>
                  <a:rPr lang="en-US" dirty="0"/>
                  <a:t>Rate, L: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With 𝞪 being the recombination coefficient and N the electron density</a:t>
                </a:r>
              </a:p>
              <a:p>
                <a:r>
                  <a:rPr lang="en-US" dirty="0"/>
                  <a:t>Dominant at lower portions of the ionosphere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B0AC63-4B65-2045-88E4-3DBE943CA6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BD73783-0C82-B442-99F9-F9319DF1D3B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r>
                  <a:rPr lang="en-US" dirty="0"/>
                  <a:t>If we look at  forming negative ions with the attachment of an electron</a:t>
                </a:r>
              </a:p>
              <a:p>
                <a:r>
                  <a:rPr lang="en-US" dirty="0"/>
                  <a:t>Rate, L: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CA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CA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CA" dirty="0">
                  <a:ea typeface="Cambria Math" panose="02040503050406030204" pitchFamily="18" charset="0"/>
                </a:endParaRPr>
              </a:p>
              <a:p>
                <a:r>
                  <a:rPr lang="en-CA" b="0" dirty="0">
                    <a:ea typeface="Cambria Math" panose="02040503050406030204" pitchFamily="18" charset="0"/>
                  </a:rPr>
                  <a:t>With 𝞫 being the attachment coefficient and N the electron density</a:t>
                </a:r>
              </a:p>
              <a:p>
                <a:r>
                  <a:rPr lang="en-CA" dirty="0">
                    <a:ea typeface="Cambria Math" panose="02040503050406030204" pitchFamily="18" charset="0"/>
                  </a:rPr>
                  <a:t>Can be dominant at higher levels of the ionosphere</a:t>
                </a:r>
                <a:endParaRPr lang="en-CA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CA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CA" b="0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BD73783-0C82-B442-99F9-F9319DF1D3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287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E010-ACED-2A46-B8FB-69E2504D5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082" y="223971"/>
            <a:ext cx="11101135" cy="1809500"/>
          </a:xfrm>
        </p:spPr>
        <p:txBody>
          <a:bodyPr/>
          <a:lstStyle/>
          <a:p>
            <a:r>
              <a:rPr lang="en-US" dirty="0"/>
              <a:t>Recombination Rate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81A9EA-E0A1-FD40-A436-BC02C04BAD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89900" y="861838"/>
                <a:ext cx="6666018" cy="2891295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CA" sz="2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sz="26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CA" sz="2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CA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CA" sz="26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CA" sz="26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CA" sz="2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p>
                      <m:sSupPr>
                        <m:ctrlPr>
                          <a:rPr lang="en-CA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CA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600" dirty="0"/>
                  <a:t> </a:t>
                </a:r>
                <a:r>
                  <a:rPr lang="en-US" dirty="0"/>
                  <a:t>[4, eq</a:t>
                </a:r>
                <a:r>
                  <a:rPr lang="en-US" baseline="30000" dirty="0"/>
                  <a:t>N</a:t>
                </a:r>
                <a:r>
                  <a:rPr lang="en-US" dirty="0"/>
                  <a:t> 1.6]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Where q is dependent on height as shown (equation a mix of [4 eq</a:t>
                </a:r>
                <a:r>
                  <a:rPr lang="en-US" baseline="30000" dirty="0"/>
                  <a:t>N </a:t>
                </a:r>
                <a:r>
                  <a:rPr lang="en-US" dirty="0"/>
                  <a:t>1.5] and [5 eq</a:t>
                </a:r>
                <a:r>
                  <a:rPr lang="en-US" baseline="30000" dirty="0"/>
                  <a:t>N </a:t>
                </a:r>
                <a:r>
                  <a:rPr lang="en-US" dirty="0"/>
                  <a:t>3.9]):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6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CA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2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6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CA" sz="26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CA" sz="2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CA" sz="2600" b="0" i="0" smtClean="0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lang="en-CA" sz="2600" b="0" i="1" smtClean="0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begChr m:val="["/>
                          <m:endChr m:val="]"/>
                          <m:ctrlPr>
                            <a:rPr lang="en-CA" sz="2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6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CA" sz="2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CA" sz="260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CA" sz="2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sz="26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CA" sz="26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CA" sz="2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sz="26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CA" sz="26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den>
                          </m:f>
                          <m:r>
                            <a:rPr lang="en-CA" sz="26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sz="2600" i="1">
                              <a:latin typeface="Cambria Math" panose="02040503050406030204" pitchFamily="18" charset="0"/>
                            </a:rPr>
                            <m:t>𝑠𝑒𝑐</m:t>
                          </m:r>
                          <m:r>
                            <a:rPr lang="en-CA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  <m:func>
                            <m:funcPr>
                              <m:ctrlPr>
                                <a:rPr lang="en-CA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 sz="26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sz="2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CA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CA" sz="2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CA" sz="26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CA" sz="26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CA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A" sz="26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num>
                                    <m:den>
                                      <m:r>
                                        <a:rPr lang="en-CA" sz="26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𝐻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81A9EA-E0A1-FD40-A436-BC02C04BAD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89900" y="861838"/>
                <a:ext cx="6666018" cy="2891295"/>
              </a:xfrm>
              <a:blipFill>
                <a:blip r:embed="rId2"/>
                <a:stretch>
                  <a:fillRect l="-570" b="-17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F5C433-6099-AD4C-A2C5-168EF98CCB42}"/>
                  </a:ext>
                </a:extLst>
              </p:cNvPr>
              <p:cNvSpPr txBox="1"/>
              <p:nvPr/>
            </p:nvSpPr>
            <p:spPr>
              <a:xfrm>
                <a:off x="0" y="1715268"/>
                <a:ext cx="4671199" cy="26757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q= rate of production of electrons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𝑧</m:t>
                        </m:r>
                      </m:num>
                      <m:den>
                        <m:r>
                          <a:rPr lang="en-CA" i="1">
                            <a:latin typeface="Cambria Math" panose="02040503050406030204" pitchFamily="18" charset="0"/>
                          </a:rPr>
                          <m:t>𝐻</m:t>
                        </m:r>
                      </m:den>
                    </m:f>
                  </m:oMath>
                </a14:m>
                <a:r>
                  <a:rPr lang="en-US" dirty="0"/>
                  <a:t> is normalized height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z is height, H is scale height,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is height taken at 𝜒=0 [5]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𝜒 is the angle at which the sun enters the atmosphere from the zenith point [4]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CA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 constant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F5C433-6099-AD4C-A2C5-168EF98CCB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715268"/>
                <a:ext cx="4671199" cy="2675732"/>
              </a:xfrm>
              <a:prstGeom prst="rect">
                <a:avLst/>
              </a:prstGeom>
              <a:blipFill>
                <a:blip r:embed="rId3"/>
                <a:stretch>
                  <a:fillRect l="-815" t="-943" r="-1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BC598E0-C60A-4640-BA14-5F869FBB5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330" y="3753134"/>
            <a:ext cx="3735670" cy="31048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D3E8A6-B304-DC48-BB12-8365BB6F4017}"/>
              </a:ext>
            </a:extLst>
          </p:cNvPr>
          <p:cNvSpPr txBox="1"/>
          <p:nvPr/>
        </p:nvSpPr>
        <p:spPr>
          <a:xfrm>
            <a:off x="109182" y="4948558"/>
            <a:ext cx="31092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Both Left and Right: Hines, C. O. ed., &amp; Barrington, R. E. (1965). </a:t>
            </a:r>
            <a:r>
              <a:rPr lang="en-CA" sz="1400" i="1" dirty="0"/>
              <a:t>Physics of the earth’s upper atmosphere (</a:t>
            </a:r>
            <a:r>
              <a:rPr lang="en-CA" sz="1400" i="1" dirty="0" err="1"/>
              <a:t>pg</a:t>
            </a:r>
            <a:r>
              <a:rPr lang="en-CA" sz="1400" i="1" dirty="0"/>
              <a:t> 48-49). Editors:  C.  O. Hines [and others]</a:t>
            </a:r>
            <a:r>
              <a:rPr lang="en-CA" sz="1400" dirty="0"/>
              <a:t>. Englewood Cliffs, N.J: Prentice-Hall [1965].</a:t>
            </a:r>
            <a:endParaRPr lang="en-US" sz="1400" dirty="0"/>
          </a:p>
        </p:txBody>
      </p:sp>
      <p:pic>
        <p:nvPicPr>
          <p:cNvPr id="10" name="Picture 9" descr="Diagram, engineering drawing&#10;&#10;Description automatically generated">
            <a:extLst>
              <a:ext uri="{FF2B5EF4-FFF2-40B4-BE49-F238E27FC236}">
                <a16:creationId xmlns:a16="http://schemas.microsoft.com/office/drawing/2014/main" id="{FA161B4A-F2D8-734F-9C52-58123476FD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129" y="3753134"/>
            <a:ext cx="3109201" cy="310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36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CAC26-5C88-BE4B-8D52-D0EE5C273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Recombination Rate Continued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699CB5-7895-F84B-9559-19B5014110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000" y="1456267"/>
                <a:ext cx="11101136" cy="5266266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A first approximation has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CA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num>
                          <m:den>
                            <m:r>
                              <a:rPr lang="en-CA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den>
                        </m:f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1/2</m:t>
                        </m:r>
                      </m:sup>
                    </m:sSup>
                  </m:oMath>
                </a14:m>
                <a:endParaRPr lang="en-CA" b="0" dirty="0"/>
              </a:p>
              <a:p>
                <a:r>
                  <a:rPr lang="en-US" dirty="0"/>
                  <a:t>Take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CA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CA" b="0" i="0" smtClean="0">
                        <a:latin typeface="Cambria Math" panose="02040503050406030204" pitchFamily="18" charset="0"/>
                      </a:rPr>
                      <m:t>v</m:t>
                    </m:r>
                    <m:r>
                      <a:rPr lang="en-CA" b="0" i="0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dirty="0"/>
                  <a:t>where v is the local mean velocity of an electron, we get a balance of q and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sSup>
                      <m:sSupPr>
                        <m:ctrlPr>
                          <a:rPr lang="en-CA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p>
                        <m:r>
                          <a:rPr lang="en-CA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thus [5 eq</a:t>
                </a:r>
                <a:r>
                  <a:rPr lang="en-US" baseline="30000" dirty="0"/>
                  <a:t>N</a:t>
                </a:r>
                <a:r>
                  <a:rPr lang="en-US" dirty="0"/>
                  <a:t> 3.11]: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CA" b="0" i="0" smtClean="0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CA" b="0" i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f>
                            <m:f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CA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den>
                          </m:f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1/2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CA">
                          <a:latin typeface="Cambria Math" panose="02040503050406030204" pitchFamily="18" charset="0"/>
                        </a:rPr>
                        <m:t>exp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begChr m:val="["/>
                          <m:endChr m:val="]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num>
                            <m:den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den>
                          </m:f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𝑠𝑒𝑐</m:t>
                          </m:r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  <m:func>
                            <m:funcPr>
                              <m:ctrlPr>
                                <a:rPr lang="en-CA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CA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exp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CA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CA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CA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CA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e>
                                        <m:sub>
                                          <m:r>
                                            <a:rPr lang="en-CA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num>
                                    <m:den>
                                      <m:r>
                                        <a:rPr lang="en-CA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𝐻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This is known at the Chapman law [4], or the 𝞪-Chapman Layer</a:t>
                </a:r>
              </a:p>
              <a:p>
                <a:r>
                  <a:rPr lang="en-US" dirty="0"/>
                  <a:t>Note that this approximation uses many assumptions, for example that the earth is a flat surface [4]</a:t>
                </a:r>
              </a:p>
              <a:p>
                <a:r>
                  <a:rPr lang="en-US" dirty="0"/>
                  <a:t>𝞪 is the recombination coefficient with an order of magnitude of 10</a:t>
                </a:r>
                <a:r>
                  <a:rPr lang="en-US" baseline="30000" dirty="0"/>
                  <a:t>-13 </a:t>
                </a:r>
                <a:r>
                  <a:rPr lang="en-US" dirty="0"/>
                  <a:t>m</a:t>
                </a:r>
                <a:r>
                  <a:rPr lang="en-US" baseline="30000" dirty="0"/>
                  <a:t>3</a:t>
                </a:r>
                <a:r>
                  <a:rPr lang="en-US" dirty="0"/>
                  <a:t>s</a:t>
                </a:r>
                <a:r>
                  <a:rPr lang="en-US" baseline="30000" dirty="0"/>
                  <a:t>-1</a:t>
                </a:r>
                <a:r>
                  <a:rPr lang="en-US" dirty="0"/>
                  <a:t> [4]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4699CB5-7895-F84B-9559-19B5014110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000" y="1456267"/>
                <a:ext cx="11101136" cy="5266266"/>
              </a:xfrm>
              <a:blipFill>
                <a:blip r:embed="rId2"/>
                <a:stretch>
                  <a:fillRect l="-3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2787166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AnalogousFromDarkSeedLeftStep">
      <a:dk1>
        <a:srgbClr val="000000"/>
      </a:dk1>
      <a:lt1>
        <a:srgbClr val="FFFFFF"/>
      </a:lt1>
      <a:dk2>
        <a:srgbClr val="1C2831"/>
      </a:dk2>
      <a:lt2>
        <a:srgbClr val="F0F3F1"/>
      </a:lt2>
      <a:accent1>
        <a:srgbClr val="C34DB7"/>
      </a:accent1>
      <a:accent2>
        <a:srgbClr val="8C3BB1"/>
      </a:accent2>
      <a:accent3>
        <a:srgbClr val="6D4DC3"/>
      </a:accent3>
      <a:accent4>
        <a:srgbClr val="3C4DB2"/>
      </a:accent4>
      <a:accent5>
        <a:srgbClr val="4D8FC3"/>
      </a:accent5>
      <a:accent6>
        <a:srgbClr val="3BAFB1"/>
      </a:accent6>
      <a:hlink>
        <a:srgbClr val="3F72BF"/>
      </a:hlink>
      <a:folHlink>
        <a:srgbClr val="7F7F7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6848</TotalTime>
  <Words>1121</Words>
  <Application>Microsoft Macintosh PowerPoint</Application>
  <PresentationFormat>Widescreen</PresentationFormat>
  <Paragraphs>100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Bell MT</vt:lpstr>
      <vt:lpstr>Cambria Math</vt:lpstr>
      <vt:lpstr>GlowVTI</vt:lpstr>
      <vt:lpstr>The Ionosphere</vt:lpstr>
      <vt:lpstr>What is the Ionosphere?</vt:lpstr>
      <vt:lpstr>Layers of the Ionosphere</vt:lpstr>
      <vt:lpstr>E and F Regions of Ionosphere</vt:lpstr>
      <vt:lpstr>Dissociative Recombination </vt:lpstr>
      <vt:lpstr>Charge-Exchange Reaction </vt:lpstr>
      <vt:lpstr>Rate of Electron Loss</vt:lpstr>
      <vt:lpstr>Recombination Rate</vt:lpstr>
      <vt:lpstr>Recombination Rate Continued</vt:lpstr>
      <vt:lpstr>Effects on Radio Wave Propagation 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Ionosphere</dc:title>
  <dc:creator>Kasia Wisniewski</dc:creator>
  <cp:lastModifiedBy>Kasia Wisniewski</cp:lastModifiedBy>
  <cp:revision>1</cp:revision>
  <dcterms:created xsi:type="dcterms:W3CDTF">2021-11-06T21:09:50Z</dcterms:created>
  <dcterms:modified xsi:type="dcterms:W3CDTF">2021-11-11T15:18:06Z</dcterms:modified>
</cp:coreProperties>
</file>

<file path=docProps/thumbnail.jpeg>
</file>